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1" r:id="rId3"/>
    <p:sldId id="273" r:id="rId4"/>
    <p:sldId id="272" r:id="rId5"/>
    <p:sldId id="274" r:id="rId6"/>
    <p:sldId id="275" r:id="rId7"/>
    <p:sldId id="269" r:id="rId8"/>
    <p:sldId id="268" r:id="rId9"/>
    <p:sldId id="270" r:id="rId10"/>
    <p:sldId id="258" r:id="rId11"/>
    <p:sldId id="259" r:id="rId12"/>
    <p:sldId id="260" r:id="rId13"/>
    <p:sldId id="261" r:id="rId14"/>
    <p:sldId id="263" r:id="rId15"/>
    <p:sldId id="264" r:id="rId16"/>
    <p:sldId id="265" r:id="rId17"/>
    <p:sldId id="256" r:id="rId18"/>
    <p:sldId id="266"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3" d="100"/>
          <a:sy n="83" d="100"/>
        </p:scale>
        <p:origin x="-432"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95B3E2-377E-4D2C-91E0-9E71D641BCE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30968-0C5E-41A1-B5D1-30382A2A279C}" type="slidenum">
              <a:rPr lang="en-US" smtClean="0"/>
              <a:t>‹#›</a:t>
            </a:fld>
            <a:endParaRPr lang="en-US"/>
          </a:p>
        </p:txBody>
      </p:sp>
    </p:spTree>
    <p:extLst>
      <p:ext uri="{BB962C8B-B14F-4D97-AF65-F5344CB8AC3E}">
        <p14:creationId xmlns:p14="http://schemas.microsoft.com/office/powerpoint/2010/main" val="364414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5B3E2-377E-4D2C-91E0-9E71D641BCE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30968-0C5E-41A1-B5D1-30382A2A279C}" type="slidenum">
              <a:rPr lang="en-US" smtClean="0"/>
              <a:t>‹#›</a:t>
            </a:fld>
            <a:endParaRPr lang="en-US"/>
          </a:p>
        </p:txBody>
      </p:sp>
    </p:spTree>
    <p:extLst>
      <p:ext uri="{BB962C8B-B14F-4D97-AF65-F5344CB8AC3E}">
        <p14:creationId xmlns:p14="http://schemas.microsoft.com/office/powerpoint/2010/main" val="308212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5B3E2-377E-4D2C-91E0-9E71D641BCE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30968-0C5E-41A1-B5D1-30382A2A279C}" type="slidenum">
              <a:rPr lang="en-US" smtClean="0"/>
              <a:t>‹#›</a:t>
            </a:fld>
            <a:endParaRPr lang="en-US"/>
          </a:p>
        </p:txBody>
      </p:sp>
    </p:spTree>
    <p:extLst>
      <p:ext uri="{BB962C8B-B14F-4D97-AF65-F5344CB8AC3E}">
        <p14:creationId xmlns:p14="http://schemas.microsoft.com/office/powerpoint/2010/main" val="327780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5B3E2-377E-4D2C-91E0-9E71D641BCE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30968-0C5E-41A1-B5D1-30382A2A279C}" type="slidenum">
              <a:rPr lang="en-US" smtClean="0"/>
              <a:t>‹#›</a:t>
            </a:fld>
            <a:endParaRPr lang="en-US"/>
          </a:p>
        </p:txBody>
      </p:sp>
    </p:spTree>
    <p:extLst>
      <p:ext uri="{BB962C8B-B14F-4D97-AF65-F5344CB8AC3E}">
        <p14:creationId xmlns:p14="http://schemas.microsoft.com/office/powerpoint/2010/main" val="194745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5B3E2-377E-4D2C-91E0-9E71D641BCE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30968-0C5E-41A1-B5D1-30382A2A279C}" type="slidenum">
              <a:rPr lang="en-US" smtClean="0"/>
              <a:t>‹#›</a:t>
            </a:fld>
            <a:endParaRPr lang="en-US"/>
          </a:p>
        </p:txBody>
      </p:sp>
    </p:spTree>
    <p:extLst>
      <p:ext uri="{BB962C8B-B14F-4D97-AF65-F5344CB8AC3E}">
        <p14:creationId xmlns:p14="http://schemas.microsoft.com/office/powerpoint/2010/main" val="1564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95B3E2-377E-4D2C-91E0-9E71D641BCE1}"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30968-0C5E-41A1-B5D1-30382A2A279C}" type="slidenum">
              <a:rPr lang="en-US" smtClean="0"/>
              <a:t>‹#›</a:t>
            </a:fld>
            <a:endParaRPr lang="en-US"/>
          </a:p>
        </p:txBody>
      </p:sp>
    </p:spTree>
    <p:extLst>
      <p:ext uri="{BB962C8B-B14F-4D97-AF65-F5344CB8AC3E}">
        <p14:creationId xmlns:p14="http://schemas.microsoft.com/office/powerpoint/2010/main" val="257888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95B3E2-377E-4D2C-91E0-9E71D641BCE1}" type="datetimeFigureOut">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30968-0C5E-41A1-B5D1-30382A2A279C}" type="slidenum">
              <a:rPr lang="en-US" smtClean="0"/>
              <a:t>‹#›</a:t>
            </a:fld>
            <a:endParaRPr lang="en-US"/>
          </a:p>
        </p:txBody>
      </p:sp>
    </p:spTree>
    <p:extLst>
      <p:ext uri="{BB962C8B-B14F-4D97-AF65-F5344CB8AC3E}">
        <p14:creationId xmlns:p14="http://schemas.microsoft.com/office/powerpoint/2010/main" val="358887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5B3E2-377E-4D2C-91E0-9E71D641BCE1}" type="datetimeFigureOut">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30968-0C5E-41A1-B5D1-30382A2A279C}" type="slidenum">
              <a:rPr lang="en-US" smtClean="0"/>
              <a:t>‹#›</a:t>
            </a:fld>
            <a:endParaRPr lang="en-US"/>
          </a:p>
        </p:txBody>
      </p:sp>
    </p:spTree>
    <p:extLst>
      <p:ext uri="{BB962C8B-B14F-4D97-AF65-F5344CB8AC3E}">
        <p14:creationId xmlns:p14="http://schemas.microsoft.com/office/powerpoint/2010/main" val="374154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5B3E2-377E-4D2C-91E0-9E71D641BCE1}" type="datetimeFigureOut">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30968-0C5E-41A1-B5D1-30382A2A279C}" type="slidenum">
              <a:rPr lang="en-US" smtClean="0"/>
              <a:t>‹#›</a:t>
            </a:fld>
            <a:endParaRPr lang="en-US"/>
          </a:p>
        </p:txBody>
      </p:sp>
    </p:spTree>
    <p:extLst>
      <p:ext uri="{BB962C8B-B14F-4D97-AF65-F5344CB8AC3E}">
        <p14:creationId xmlns:p14="http://schemas.microsoft.com/office/powerpoint/2010/main" val="264274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5B3E2-377E-4D2C-91E0-9E71D641BCE1}"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30968-0C5E-41A1-B5D1-30382A2A279C}" type="slidenum">
              <a:rPr lang="en-US" smtClean="0"/>
              <a:t>‹#›</a:t>
            </a:fld>
            <a:endParaRPr lang="en-US"/>
          </a:p>
        </p:txBody>
      </p:sp>
    </p:spTree>
    <p:extLst>
      <p:ext uri="{BB962C8B-B14F-4D97-AF65-F5344CB8AC3E}">
        <p14:creationId xmlns:p14="http://schemas.microsoft.com/office/powerpoint/2010/main" val="100649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5B3E2-377E-4D2C-91E0-9E71D641BCE1}"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30968-0C5E-41A1-B5D1-30382A2A279C}" type="slidenum">
              <a:rPr lang="en-US" smtClean="0"/>
              <a:t>‹#›</a:t>
            </a:fld>
            <a:endParaRPr lang="en-US"/>
          </a:p>
        </p:txBody>
      </p:sp>
    </p:spTree>
    <p:extLst>
      <p:ext uri="{BB962C8B-B14F-4D97-AF65-F5344CB8AC3E}">
        <p14:creationId xmlns:p14="http://schemas.microsoft.com/office/powerpoint/2010/main" val="255508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5B3E2-377E-4D2C-91E0-9E71D641BCE1}" type="datetimeFigureOut">
              <a:rPr lang="en-US" smtClean="0"/>
              <a:t>2/26/2014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30968-0C5E-41A1-B5D1-30382A2A279C}" type="slidenum">
              <a:rPr lang="en-US" smtClean="0"/>
              <a:t>‹#›</a:t>
            </a:fld>
            <a:endParaRPr lang="en-US"/>
          </a:p>
        </p:txBody>
      </p:sp>
    </p:spTree>
    <p:extLst>
      <p:ext uri="{BB962C8B-B14F-4D97-AF65-F5344CB8AC3E}">
        <p14:creationId xmlns:p14="http://schemas.microsoft.com/office/powerpoint/2010/main" val="3945780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kYofm5d5Xd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1430"/>
            <a:ext cx="6800505"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53200" y="1905000"/>
            <a:ext cx="2800695" cy="2308324"/>
          </a:xfrm>
          <a:prstGeom prst="rect">
            <a:avLst/>
          </a:prstGeom>
          <a:noFill/>
        </p:spPr>
        <p:txBody>
          <a:bodyPr wrap="square" rtlCol="0">
            <a:spAutoFit/>
          </a:bodyPr>
          <a:lstStyle/>
          <a:p>
            <a:r>
              <a:rPr lang="en-US" sz="4800" dirty="0" smtClean="0"/>
              <a:t>Race: the </a:t>
            </a:r>
          </a:p>
          <a:p>
            <a:r>
              <a:rPr lang="en-US" sz="4800" dirty="0"/>
              <a:t>P</a:t>
            </a:r>
            <a:r>
              <a:rPr lang="en-US" sz="4800" dirty="0" smtClean="0"/>
              <a:t>ower of an Illusion</a:t>
            </a:r>
            <a:endParaRPr lang="en-US" sz="4800" dirty="0"/>
          </a:p>
        </p:txBody>
      </p:sp>
    </p:spTree>
    <p:extLst>
      <p:ext uri="{BB962C8B-B14F-4D97-AF65-F5344CB8AC3E}">
        <p14:creationId xmlns:p14="http://schemas.microsoft.com/office/powerpoint/2010/main" val="3064833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0"/>
            <a:ext cx="7543800" cy="1477328"/>
          </a:xfrm>
          <a:prstGeom prst="rect">
            <a:avLst/>
          </a:prstGeom>
          <a:noFill/>
        </p:spPr>
        <p:txBody>
          <a:bodyPr wrap="square" rtlCol="0">
            <a:spAutoFit/>
          </a:bodyPr>
          <a:lstStyle/>
          <a:p>
            <a:r>
              <a:rPr lang="en-US" dirty="0" smtClean="0">
                <a:solidFill>
                  <a:schemeClr val="bg1"/>
                </a:solidFill>
              </a:rPr>
              <a:t>LEFT: Julie Weiss, 33, Hollywood, California | Self-ID: Filipino, Chinese, Spanish, Indian, Hungarian, and German Jew | Census boxes checked: white/Asian Indian/Chinese/Filipino RIGHT: Maximillian </a:t>
            </a:r>
            <a:r>
              <a:rPr lang="en-US" dirty="0" err="1" smtClean="0">
                <a:solidFill>
                  <a:schemeClr val="bg1"/>
                </a:solidFill>
              </a:rPr>
              <a:t>Sugiura</a:t>
            </a:r>
            <a:r>
              <a:rPr lang="en-US" dirty="0" smtClean="0">
                <a:solidFill>
                  <a:schemeClr val="bg1"/>
                </a:solidFill>
              </a:rPr>
              <a:t>, 29, Brooklyn, New York | Self-ID: Japanese, Jewish, and Ukrainian | Census boxes checked: white/Japanese</a:t>
            </a:r>
            <a:endParaRPr lang="en-US" dirty="0">
              <a:solidFill>
                <a:schemeClr val="bg1"/>
              </a:solidFill>
            </a:endParaRPr>
          </a:p>
        </p:txBody>
      </p:sp>
    </p:spTree>
    <p:extLst>
      <p:ext uri="{BB962C8B-B14F-4D97-AF65-F5344CB8AC3E}">
        <p14:creationId xmlns:p14="http://schemas.microsoft.com/office/powerpoint/2010/main" val="2842669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654" y="-27709"/>
            <a:ext cx="9180945" cy="688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304800"/>
            <a:ext cx="7543800" cy="1200329"/>
          </a:xfrm>
          <a:prstGeom prst="rect">
            <a:avLst/>
          </a:prstGeom>
          <a:noFill/>
        </p:spPr>
        <p:txBody>
          <a:bodyPr wrap="square" rtlCol="0">
            <a:spAutoFit/>
          </a:bodyPr>
          <a:lstStyle/>
          <a:p>
            <a:r>
              <a:rPr lang="en-US" dirty="0" smtClean="0">
                <a:solidFill>
                  <a:schemeClr val="bg1"/>
                </a:solidFill>
              </a:rPr>
              <a:t>LEFT: </a:t>
            </a:r>
            <a:r>
              <a:rPr lang="en-US" dirty="0" err="1" smtClean="0">
                <a:solidFill>
                  <a:schemeClr val="bg1"/>
                </a:solidFill>
              </a:rPr>
              <a:t>Yoel</a:t>
            </a:r>
            <a:r>
              <a:rPr lang="en-US" dirty="0" smtClean="0">
                <a:solidFill>
                  <a:schemeClr val="bg1"/>
                </a:solidFill>
              </a:rPr>
              <a:t> </a:t>
            </a:r>
            <a:r>
              <a:rPr lang="en-US" dirty="0" err="1" smtClean="0">
                <a:solidFill>
                  <a:schemeClr val="bg1"/>
                </a:solidFill>
              </a:rPr>
              <a:t>Chac</a:t>
            </a:r>
            <a:r>
              <a:rPr lang="en-US" dirty="0" smtClean="0">
                <a:solidFill>
                  <a:schemeClr val="bg1"/>
                </a:solidFill>
              </a:rPr>
              <a:t> Bautista, 7, Castaic, California | Self-ID: black/Mexican/”</a:t>
            </a:r>
            <a:r>
              <a:rPr lang="en-US" dirty="0" err="1" smtClean="0">
                <a:solidFill>
                  <a:schemeClr val="bg1"/>
                </a:solidFill>
              </a:rPr>
              <a:t>Blaxican</a:t>
            </a:r>
            <a:r>
              <a:rPr lang="en-US" dirty="0" smtClean="0">
                <a:solidFill>
                  <a:schemeClr val="bg1"/>
                </a:solidFill>
              </a:rPr>
              <a:t>”| Census box checked: black. RIGHT: </a:t>
            </a:r>
            <a:r>
              <a:rPr lang="en-US" dirty="0" err="1" smtClean="0">
                <a:solidFill>
                  <a:schemeClr val="bg1"/>
                </a:solidFill>
              </a:rPr>
              <a:t>Tayden</a:t>
            </a:r>
            <a:r>
              <a:rPr lang="en-US" dirty="0" smtClean="0">
                <a:solidFill>
                  <a:schemeClr val="bg1"/>
                </a:solidFill>
              </a:rPr>
              <a:t> Burrell, 5, Sarasota, Florida | Self-ID: black and white/biracial | Census box checked: white/black</a:t>
            </a:r>
            <a:endParaRPr lang="en-US" dirty="0">
              <a:solidFill>
                <a:schemeClr val="bg1"/>
              </a:solidFill>
            </a:endParaRPr>
          </a:p>
        </p:txBody>
      </p:sp>
    </p:spTree>
    <p:extLst>
      <p:ext uri="{BB962C8B-B14F-4D97-AF65-F5344CB8AC3E}">
        <p14:creationId xmlns:p14="http://schemas.microsoft.com/office/powerpoint/2010/main" val="2321688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7098" y="-228599"/>
            <a:ext cx="4979098"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4151" y="-136727"/>
            <a:ext cx="3276600" cy="1477328"/>
          </a:xfrm>
          <a:prstGeom prst="rect">
            <a:avLst/>
          </a:prstGeom>
          <a:noFill/>
        </p:spPr>
        <p:txBody>
          <a:bodyPr wrap="square" rtlCol="0">
            <a:spAutoFit/>
          </a:bodyPr>
          <a:lstStyle/>
          <a:p>
            <a:r>
              <a:rPr lang="en-US" dirty="0" smtClean="0">
                <a:solidFill>
                  <a:schemeClr val="bg1"/>
                </a:solidFill>
              </a:rPr>
              <a:t>Celeste </a:t>
            </a:r>
            <a:r>
              <a:rPr lang="en-US" dirty="0" err="1" smtClean="0">
                <a:solidFill>
                  <a:schemeClr val="bg1"/>
                </a:solidFill>
              </a:rPr>
              <a:t>Seda</a:t>
            </a:r>
            <a:r>
              <a:rPr lang="en-US" dirty="0" smtClean="0">
                <a:solidFill>
                  <a:schemeClr val="bg1"/>
                </a:solidFill>
              </a:rPr>
              <a:t>, 26, Brooklyn, New York</a:t>
            </a:r>
          </a:p>
          <a:p>
            <a:r>
              <a:rPr lang="en-US" dirty="0" smtClean="0">
                <a:solidFill>
                  <a:schemeClr val="bg1"/>
                </a:solidFill>
              </a:rPr>
              <a:t>Self-ID: Dominican and Korean</a:t>
            </a:r>
          </a:p>
          <a:p>
            <a:r>
              <a:rPr lang="en-US" dirty="0" smtClean="0">
                <a:solidFill>
                  <a:schemeClr val="bg1"/>
                </a:solidFill>
              </a:rPr>
              <a:t>Census boxes checked: Asian/some other race</a:t>
            </a:r>
            <a:endParaRPr lang="en-US" dirty="0">
              <a:solidFill>
                <a:schemeClr val="bg1"/>
              </a:solidFill>
            </a:endParaRP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152399"/>
            <a:ext cx="48006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86400" y="0"/>
            <a:ext cx="2895600" cy="1200329"/>
          </a:xfrm>
          <a:prstGeom prst="rect">
            <a:avLst/>
          </a:prstGeom>
          <a:noFill/>
        </p:spPr>
        <p:txBody>
          <a:bodyPr wrap="square" rtlCol="0">
            <a:spAutoFit/>
          </a:bodyPr>
          <a:lstStyle/>
          <a:p>
            <a:r>
              <a:rPr lang="en-US" dirty="0" smtClean="0">
                <a:solidFill>
                  <a:schemeClr val="bg1"/>
                </a:solidFill>
              </a:rPr>
              <a:t>Jordan Spencer, 18, Grand Prairie, Texas</a:t>
            </a:r>
          </a:p>
          <a:p>
            <a:r>
              <a:rPr lang="en-US" dirty="0" smtClean="0">
                <a:solidFill>
                  <a:schemeClr val="bg1"/>
                </a:solidFill>
              </a:rPr>
              <a:t>Self-ID: black/biracial</a:t>
            </a:r>
          </a:p>
          <a:p>
            <a:r>
              <a:rPr lang="en-US" dirty="0" smtClean="0">
                <a:solidFill>
                  <a:schemeClr val="bg1"/>
                </a:solidFill>
              </a:rPr>
              <a:t>Census box checked: black</a:t>
            </a:r>
            <a:endParaRPr lang="en-US" dirty="0">
              <a:solidFill>
                <a:schemeClr val="bg1"/>
              </a:solidFill>
            </a:endParaRPr>
          </a:p>
        </p:txBody>
      </p:sp>
    </p:spTree>
    <p:extLst>
      <p:ext uri="{BB962C8B-B14F-4D97-AF65-F5344CB8AC3E}">
        <p14:creationId xmlns:p14="http://schemas.microsoft.com/office/powerpoint/2010/main" val="3275197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8" name="Picture 4" descr="http://ngm.nationalgeographic.com/2013/10/changing-faces/img/12-guizzo-gabriell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5473" y="0"/>
            <a:ext cx="5715000" cy="7055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304800"/>
            <a:ext cx="3733800" cy="1477328"/>
          </a:xfrm>
          <a:prstGeom prst="rect">
            <a:avLst/>
          </a:prstGeom>
          <a:noFill/>
        </p:spPr>
        <p:txBody>
          <a:bodyPr wrap="square" rtlCol="0">
            <a:spAutoFit/>
          </a:bodyPr>
          <a:lstStyle/>
          <a:p>
            <a:r>
              <a:rPr lang="en-US" dirty="0" smtClean="0">
                <a:solidFill>
                  <a:schemeClr val="bg1"/>
                </a:solidFill>
              </a:rPr>
              <a:t>GABRIELA GUIZZO, 5, ROCKVILLE CENTRE, NEW YORK</a:t>
            </a:r>
          </a:p>
          <a:p>
            <a:r>
              <a:rPr lang="en-US" dirty="0" smtClean="0">
                <a:solidFill>
                  <a:schemeClr val="bg1"/>
                </a:solidFill>
              </a:rPr>
              <a:t>SELF-ID: “A little of everything”</a:t>
            </a:r>
          </a:p>
          <a:p>
            <a:r>
              <a:rPr lang="en-US" dirty="0" smtClean="0">
                <a:solidFill>
                  <a:schemeClr val="bg1"/>
                </a:solidFill>
              </a:rPr>
              <a:t>CENSUS BOXES CHECKED: white/Japanese</a:t>
            </a:r>
            <a:endParaRPr lang="en-US" dirty="0">
              <a:solidFill>
                <a:schemeClr val="bg1"/>
              </a:solidFill>
            </a:endParaRPr>
          </a:p>
        </p:txBody>
      </p:sp>
      <p:pic>
        <p:nvPicPr>
          <p:cNvPr id="614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6927"/>
            <a:ext cx="5715000" cy="705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53000" y="304800"/>
            <a:ext cx="3886200" cy="1200329"/>
          </a:xfrm>
          <a:prstGeom prst="rect">
            <a:avLst/>
          </a:prstGeom>
          <a:noFill/>
        </p:spPr>
        <p:txBody>
          <a:bodyPr wrap="square" rtlCol="0">
            <a:spAutoFit/>
          </a:bodyPr>
          <a:lstStyle/>
          <a:p>
            <a:r>
              <a:rPr lang="en-US" dirty="0" smtClean="0">
                <a:solidFill>
                  <a:schemeClr val="bg1"/>
                </a:solidFill>
              </a:rPr>
              <a:t>YUDAH HOLMAN, 29, LOS ANGELES, CALIFORNIA</a:t>
            </a:r>
          </a:p>
          <a:p>
            <a:r>
              <a:rPr lang="en-US" dirty="0" smtClean="0">
                <a:solidFill>
                  <a:schemeClr val="bg1"/>
                </a:solidFill>
              </a:rPr>
              <a:t>SELF-ID: half Thai, half black</a:t>
            </a:r>
          </a:p>
          <a:p>
            <a:r>
              <a:rPr lang="en-US" dirty="0" smtClean="0">
                <a:solidFill>
                  <a:schemeClr val="bg1"/>
                </a:solidFill>
              </a:rPr>
              <a:t>CENSUS BOXES CHECKED: other Asian</a:t>
            </a:r>
            <a:endParaRPr lang="en-US" dirty="0">
              <a:solidFill>
                <a:schemeClr val="bg1"/>
              </a:solidFill>
            </a:endParaRPr>
          </a:p>
        </p:txBody>
      </p:sp>
    </p:spTree>
    <p:extLst>
      <p:ext uri="{BB962C8B-B14F-4D97-AF65-F5344CB8AC3E}">
        <p14:creationId xmlns:p14="http://schemas.microsoft.com/office/powerpoint/2010/main" val="839452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this occur?</a:t>
            </a:r>
            <a:endParaRPr lang="en-US" dirty="0"/>
          </a:p>
        </p:txBody>
      </p:sp>
      <p:sp>
        <p:nvSpPr>
          <p:cNvPr id="3" name="Content Placeholder 2"/>
          <p:cNvSpPr>
            <a:spLocks noGrp="1"/>
          </p:cNvSpPr>
          <p:nvPr>
            <p:ph idx="1"/>
          </p:nvPr>
        </p:nvSpPr>
        <p:spPr/>
        <p:txBody>
          <a:bodyPr/>
          <a:lstStyle/>
          <a:p>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2209800"/>
            <a:ext cx="6638884"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22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7289"/>
            <a:ext cx="6038850" cy="701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48400" y="609600"/>
            <a:ext cx="2590800" cy="3416320"/>
          </a:xfrm>
          <a:prstGeom prst="rect">
            <a:avLst/>
          </a:prstGeom>
          <a:noFill/>
        </p:spPr>
        <p:txBody>
          <a:bodyPr wrap="square" rtlCol="0">
            <a:spAutoFit/>
          </a:bodyPr>
          <a:lstStyle/>
          <a:p>
            <a:r>
              <a:rPr lang="en-US" dirty="0" smtClean="0"/>
              <a:t>Sonia Brown, left, with her boys Cameron, left, and Kyle and sister Sharon Harris and her girls Kayleigh and Paige, far right. A rare genetic fluke means they both have one child with light hair and pale skin and another with brown hair and darker skin</a:t>
            </a:r>
          </a:p>
          <a:p>
            <a:endParaRPr lang="en-US" dirty="0" smtClean="0"/>
          </a:p>
        </p:txBody>
      </p:sp>
    </p:spTree>
    <p:extLst>
      <p:ext uri="{BB962C8B-B14F-4D97-AF65-F5344CB8AC3E}">
        <p14:creationId xmlns:p14="http://schemas.microsoft.com/office/powerpoint/2010/main" val="2112373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13855"/>
            <a:ext cx="792850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4876800"/>
            <a:ext cx="7239000" cy="1754326"/>
          </a:xfrm>
          <a:prstGeom prst="rect">
            <a:avLst/>
          </a:prstGeom>
          <a:noFill/>
        </p:spPr>
        <p:txBody>
          <a:bodyPr wrap="square" rtlCol="0">
            <a:spAutoFit/>
          </a:bodyPr>
          <a:lstStyle/>
          <a:p>
            <a:r>
              <a:rPr lang="en-US" sz="3600" dirty="0"/>
              <a:t>Spooner family gives birth to two sets of twins who appear to be different races. ...</a:t>
            </a:r>
          </a:p>
        </p:txBody>
      </p:sp>
    </p:spTree>
    <p:extLst>
      <p:ext uri="{BB962C8B-B14F-4D97-AF65-F5344CB8AC3E}">
        <p14:creationId xmlns:p14="http://schemas.microsoft.com/office/powerpoint/2010/main" val="1981357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199" y="0"/>
            <a:ext cx="51912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397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838200"/>
            <a:ext cx="7118472"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9200" y="5562600"/>
            <a:ext cx="6813672" cy="954107"/>
          </a:xfrm>
          <a:prstGeom prst="rect">
            <a:avLst/>
          </a:prstGeom>
        </p:spPr>
        <p:txBody>
          <a:bodyPr wrap="square">
            <a:spAutoFit/>
          </a:bodyPr>
          <a:lstStyle/>
          <a:p>
            <a:r>
              <a:rPr lang="en-US" sz="2800" dirty="0" smtClean="0"/>
              <a:t>What will humans look like 100,000 years from now?</a:t>
            </a:r>
            <a:endParaRPr lang="en-US" sz="2800" dirty="0"/>
          </a:p>
        </p:txBody>
      </p:sp>
    </p:spTree>
    <p:extLst>
      <p:ext uri="{BB962C8B-B14F-4D97-AF65-F5344CB8AC3E}">
        <p14:creationId xmlns:p14="http://schemas.microsoft.com/office/powerpoint/2010/main" val="1706702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1400" b="1" dirty="0" smtClean="0"/>
              <a:t>Dr. Alan Kwan, who holds a PhD in computational genomics from Washington University.</a:t>
            </a:r>
            <a:endParaRPr lang="en-US" sz="1400" b="1" dirty="0"/>
          </a:p>
        </p:txBody>
      </p:sp>
      <p:sp>
        <p:nvSpPr>
          <p:cNvPr id="3" name="Content Placeholder 2"/>
          <p:cNvSpPr>
            <a:spLocks noGrp="1"/>
          </p:cNvSpPr>
          <p:nvPr>
            <p:ph idx="1"/>
          </p:nvPr>
        </p:nvSpPr>
        <p:spPr>
          <a:xfrm>
            <a:off x="381000" y="381000"/>
            <a:ext cx="8229600" cy="6324600"/>
          </a:xfrm>
        </p:spPr>
        <p:txBody>
          <a:bodyPr>
            <a:noAutofit/>
          </a:bodyPr>
          <a:lstStyle/>
          <a:p>
            <a:pPr marL="457200" lvl="1" indent="0">
              <a:buNone/>
            </a:pPr>
            <a:r>
              <a:rPr lang="en-US" sz="1700" dirty="0" smtClean="0"/>
              <a:t>Kwan expects the human head to trend larger to accommodate a larger brain. Eyes will meanwhile get larger, as attempts to colonize Earth's solar system and beyond see people living in the dimmer environments of colonies further away from the Sun than Earth. Similarly, skin will become more pigmented to lesson the damage from harmful UV radiation outside of the Earth's protective ozone. Kwan expects people to have thicker eyelids and a more pronounced </a:t>
            </a:r>
            <a:r>
              <a:rPr lang="en-US" sz="1700" dirty="0" err="1" smtClean="0"/>
              <a:t>superciliary</a:t>
            </a:r>
            <a:r>
              <a:rPr lang="en-US" sz="1700" dirty="0" smtClean="0"/>
              <a:t> arch (the smooth, frontal bone of the skull under the brow), to deal with the effects of low gravity.</a:t>
            </a:r>
          </a:p>
          <a:p>
            <a:pPr marL="457200" lvl="1" indent="0">
              <a:buNone/>
            </a:pPr>
            <a:r>
              <a:rPr lang="en-US" sz="1700" dirty="0" smtClean="0"/>
              <a:t/>
            </a:r>
            <a:br>
              <a:rPr lang="en-US" sz="1700" dirty="0" smtClean="0"/>
            </a:br>
            <a:r>
              <a:rPr lang="en-US" sz="1700" dirty="0" smtClean="0"/>
              <a:t>The remaining 40,000 years, or 100,000 years from now, Kwan believes the human face will reflect "total mastery over human morphological genetics. This human face will be heavily biased towards features that humans find fundamentally appealing: strong, regal lines, straight nose, intense eyes, and placement of facial features that adhere to the golden ratio and left/right perfect symmetry," he says.</a:t>
            </a:r>
          </a:p>
          <a:p>
            <a:pPr marL="457200" lvl="1" indent="0">
              <a:buNone/>
            </a:pPr>
            <a:r>
              <a:rPr lang="en-US" sz="1700" dirty="0" smtClean="0"/>
              <a:t/>
            </a:r>
            <a:br>
              <a:rPr lang="en-US" sz="1700" dirty="0" smtClean="0"/>
            </a:br>
            <a:r>
              <a:rPr lang="en-US" sz="1700" dirty="0" smtClean="0"/>
              <a:t>Eyes will seem "unnervingly large" -- as least from our viewpoint today -- and will feature eye-shine and even a sideways blink from the re-introduced </a:t>
            </a:r>
            <a:r>
              <a:rPr lang="en-US" sz="1700" dirty="0" err="1" smtClean="0"/>
              <a:t>plica</a:t>
            </a:r>
            <a:r>
              <a:rPr lang="en-US" sz="1700" dirty="0" smtClean="0"/>
              <a:t> </a:t>
            </a:r>
            <a:r>
              <a:rPr lang="en-US" sz="1700" dirty="0" err="1" smtClean="0"/>
              <a:t>semilunaris</a:t>
            </a:r>
            <a:r>
              <a:rPr lang="en-US" sz="1700" dirty="0" smtClean="0"/>
              <a:t> to further protect from cosmic ray effects.</a:t>
            </a:r>
            <a:br>
              <a:rPr lang="en-US" sz="1700" dirty="0" smtClean="0"/>
            </a:br>
            <a:r>
              <a:rPr lang="en-US" sz="1700" dirty="0" smtClean="0"/>
              <a:t>There will be other functional necessities: larger nostrils for easier breathing in off-planet environments, denser hair to contain heat loss from a larger head -- features which people may have to weigh up against their tastes for what's genetically trendy at the time. Instead of just debating what to name a child as new parents do today, they might also have to decide if they want their children to carry the most natural expression of a couple's DNA, such as their eye-color, teeth and other features they can genetically alter.</a:t>
            </a:r>
            <a:endParaRPr lang="en-US" sz="1700" dirty="0"/>
          </a:p>
        </p:txBody>
      </p:sp>
    </p:spTree>
    <p:extLst>
      <p:ext uri="{BB962C8B-B14F-4D97-AF65-F5344CB8AC3E}">
        <p14:creationId xmlns:p14="http://schemas.microsoft.com/office/powerpoint/2010/main" val="1379243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were some people upset by this </a:t>
            </a:r>
            <a:r>
              <a:rPr lang="en-US" dirty="0" err="1" smtClean="0"/>
              <a:t>Superbowl</a:t>
            </a:r>
            <a:r>
              <a:rPr lang="en-US" dirty="0" smtClean="0"/>
              <a:t> commercial?</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www.youtube.com/watch?v=kYofm5d5Xdw</a:t>
            </a:r>
            <a:endParaRPr lang="en-US" dirty="0" smtClean="0"/>
          </a:p>
          <a:p>
            <a:r>
              <a:rPr lang="en-US" dirty="0" smtClean="0"/>
              <a:t>What did the real family have to say?</a:t>
            </a:r>
          </a:p>
          <a:p>
            <a:pPr lvl="1"/>
            <a:r>
              <a:rPr lang="en-US" dirty="0"/>
              <a:t>http://www.youtube.com/watch?v=kjJ4tqVV1OE</a:t>
            </a:r>
          </a:p>
        </p:txBody>
      </p:sp>
      <p:pic>
        <p:nvPicPr>
          <p:cNvPr id="1026" name="Picture 2" descr="http://cdn.breitbart.com/mediaserver/Breitbart/Big-Journalism/2014/01/29/Cheerios129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3810000"/>
            <a:ext cx="3686175" cy="276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697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Ethnicity vs. Race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An ethnic group or ethnicity is a population of human beings whose members identify with each other, on the basis of a real or a presumed common genealogy or ancestry.</a:t>
            </a:r>
          </a:p>
        </p:txBody>
      </p:sp>
      <p:sp>
        <p:nvSpPr>
          <p:cNvPr id="4" name="Content Placeholder 3"/>
          <p:cNvSpPr>
            <a:spLocks noGrp="1"/>
          </p:cNvSpPr>
          <p:nvPr>
            <p:ph sz="half" idx="2"/>
          </p:nvPr>
        </p:nvSpPr>
        <p:spPr/>
        <p:txBody>
          <a:bodyPr>
            <a:normAutofit fontScale="85000" lnSpcReduction="10000"/>
          </a:bodyPr>
          <a:lstStyle/>
          <a:p>
            <a:r>
              <a:rPr lang="en-US" dirty="0"/>
              <a:t>The term race refers to the concept of dividing people into populations or groups on the basis of various sets of physical characteristics (which usually result from genetic ancestry). Races are assumed to be distinguished by skin color, facial type, etc. However, the scientific basis of racial distinctions is very weak. </a:t>
            </a:r>
          </a:p>
        </p:txBody>
      </p:sp>
    </p:spTree>
    <p:extLst>
      <p:ext uri="{BB962C8B-B14F-4D97-AF65-F5344CB8AC3E}">
        <p14:creationId xmlns:p14="http://schemas.microsoft.com/office/powerpoint/2010/main" val="2403555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2239962"/>
          </a:xfrm>
        </p:spPr>
        <p:txBody>
          <a:bodyPr/>
          <a:lstStyle/>
          <a:p>
            <a:r>
              <a:rPr lang="en-US" dirty="0" smtClean="0"/>
              <a:t>How does classifying people into “races” meet our three basic human emotional needs?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rot="20771136">
            <a:off x="290476" y="4119650"/>
            <a:ext cx="334373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Feel safe?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rot="1062849">
            <a:off x="3708431" y="4119649"/>
            <a:ext cx="5404686"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Feel belonging?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110694" y="5715000"/>
            <a:ext cx="9059788"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Feel good about yourself?</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55360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challenges of being “mixed race?”—real answers from teens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rot="20693022">
            <a:off x="-46936" y="2353524"/>
            <a:ext cx="6743898"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“Marking race on standardized tests”</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5167581" y="5257800"/>
            <a:ext cx="2715167"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“acceptance”</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rot="997396">
            <a:off x="4422547" y="4052040"/>
            <a:ext cx="3470758"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“Stereotyping”</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rot="20920355">
            <a:off x="1484906" y="4800600"/>
            <a:ext cx="1723742"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“Jokes”</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48742" y="5617541"/>
            <a:ext cx="4995855"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“Confusion of self identity”</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534339" y="3823378"/>
            <a:ext cx="3634457"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“Staying polite”</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5044597" y="2400955"/>
            <a:ext cx="3399072"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are you?”</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ctangle 10"/>
          <p:cNvSpPr/>
          <p:nvPr/>
        </p:nvSpPr>
        <p:spPr>
          <a:xfrm>
            <a:off x="3085948" y="3278893"/>
            <a:ext cx="4750532" cy="400110"/>
          </a:xfrm>
          <a:prstGeom prst="rect">
            <a:avLst/>
          </a:prstGeom>
          <a:noFill/>
        </p:spPr>
        <p:txBody>
          <a:bodyPr wrap="none" lIns="91440" tIns="45720" rIns="91440" bIns="45720">
            <a:spAutoFit/>
          </a:bodyPr>
          <a:lstStyle/>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“Not belonging to a specific culture”</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ctangle 11"/>
          <p:cNvSpPr/>
          <p:nvPr/>
        </p:nvSpPr>
        <p:spPr>
          <a:xfrm>
            <a:off x="4336625" y="6138141"/>
            <a:ext cx="3805016" cy="461665"/>
          </a:xfrm>
          <a:prstGeom prst="rect">
            <a:avLst/>
          </a:prstGeom>
          <a:noFill/>
        </p:spPr>
        <p:txBody>
          <a:bodyPr wrap="non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“You should be a model”</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12421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positive to being mixed race?—real answers from teens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rot="21058976">
            <a:off x="1307841" y="2083415"/>
            <a:ext cx="5402826"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“Speaking two languages”</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171069" y="4565277"/>
            <a:ext cx="6016968"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“Biological diversity=favorable?”</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rot="747512">
            <a:off x="576009" y="3463782"/>
            <a:ext cx="5033943"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“Cultural immersion”</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466224" y="5105400"/>
            <a:ext cx="7670947" cy="830997"/>
          </a:xfrm>
          <a:prstGeom prst="rect">
            <a:avLst/>
          </a:prstGeom>
          <a:noFill/>
        </p:spPr>
        <p:txBody>
          <a:bodyPr wrap="none" lIns="91440" tIns="45720" rIns="91440" bIns="45720">
            <a:spAutoFit/>
          </a:bodyPr>
          <a:lstStyle/>
          <a:p>
            <a:pPr algn="ctr"/>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2010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census found that multiracial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youth</a:t>
            </a:r>
          </a:p>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 the fastest growing youth group in the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nation”</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2793066" y="2852718"/>
            <a:ext cx="6254405"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“Being a more curious person”</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23264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Society</a:t>
            </a:r>
            <a:endParaRPr lang="en-US" dirty="0"/>
          </a:p>
        </p:txBody>
      </p:sp>
      <p:sp>
        <p:nvSpPr>
          <p:cNvPr id="3" name="Content Placeholder 2"/>
          <p:cNvSpPr>
            <a:spLocks noGrp="1"/>
          </p:cNvSpPr>
          <p:nvPr>
            <p:ph idx="1"/>
          </p:nvPr>
        </p:nvSpPr>
        <p:spPr>
          <a:xfrm>
            <a:off x="0" y="1447800"/>
            <a:ext cx="8229600" cy="4525963"/>
          </a:xfrm>
        </p:spPr>
        <p:txBody>
          <a:bodyPr>
            <a:normAutofit fontScale="85000" lnSpcReduction="20000"/>
          </a:bodyPr>
          <a:lstStyle/>
          <a:p>
            <a:r>
              <a:rPr lang="en-US" dirty="0"/>
              <a:t>The British regard people of </a:t>
            </a:r>
            <a:r>
              <a:rPr lang="en-US" dirty="0" smtClean="0"/>
              <a:t>mixed race </a:t>
            </a:r>
            <a:r>
              <a:rPr lang="en-US" dirty="0"/>
              <a:t>as the most attractive and successful, say psychologists.</a:t>
            </a:r>
          </a:p>
          <a:p>
            <a:endParaRPr lang="en-US" dirty="0"/>
          </a:p>
          <a:p>
            <a:r>
              <a:rPr lang="en-US" dirty="0"/>
              <a:t>Celebrities such as formula one champion Lewis Hamilton, footballer Ryan </a:t>
            </a:r>
            <a:r>
              <a:rPr lang="en-US" dirty="0" err="1"/>
              <a:t>Giggs</a:t>
            </a:r>
            <a:r>
              <a:rPr lang="en-US" dirty="0"/>
              <a:t> and X Factor star Leona Lewis have helped boost the image of mixed race people, according to a new study.</a:t>
            </a:r>
          </a:p>
          <a:p>
            <a:endParaRPr lang="en-US" dirty="0"/>
          </a:p>
          <a:p>
            <a:r>
              <a:rPr lang="en-US" dirty="0"/>
              <a:t>Psychological testing found they outstrip people who are white or black in terms of perceived attractiveness, with a rating that far exceeds their representation in British society.</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304800"/>
            <a:ext cx="1350818" cy="271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063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a:t>F1 racing car driver Lewis Hamilton (left) and President Obama (right) are just two examples of successful mixed-race men</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3124200"/>
            <a:ext cx="213360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3144982"/>
            <a:ext cx="213360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425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Race: Not just for Stars!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600200"/>
            <a:ext cx="44577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193697" y="3962400"/>
            <a:ext cx="389534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4427393"/>
            <a:ext cx="35433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1614055"/>
            <a:ext cx="3462338" cy="230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884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769</Words>
  <Application>Microsoft Office PowerPoint</Application>
  <PresentationFormat>On-screen Show (4:3)</PresentationFormat>
  <Paragraphs>60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Why were some people upset by this Superbowl commercial?</vt:lpstr>
      <vt:lpstr>Ethnicity vs. Race</vt:lpstr>
      <vt:lpstr>How does classifying people into “races” meet our three basic human emotional needs?</vt:lpstr>
      <vt:lpstr>What are some challenges of being “mixed race?”—real answers from teens</vt:lpstr>
      <vt:lpstr>What are some positive to being mixed race?—real answers from teens</vt:lpstr>
      <vt:lpstr>British Society</vt:lpstr>
      <vt:lpstr>PowerPoint Presentation</vt:lpstr>
      <vt:lpstr>Mixed Race: Not just for Stars!</vt:lpstr>
      <vt:lpstr>PowerPoint Presentation</vt:lpstr>
      <vt:lpstr>PowerPoint Presentation</vt:lpstr>
      <vt:lpstr>PowerPoint Presentation</vt:lpstr>
      <vt:lpstr>PowerPoint Presentation</vt:lpstr>
      <vt:lpstr>How can this occur?</vt:lpstr>
      <vt:lpstr>PowerPoint Presentation</vt:lpstr>
      <vt:lpstr>PowerPoint Presentation</vt:lpstr>
      <vt:lpstr>PowerPoint Presentation</vt:lpstr>
      <vt:lpstr>PowerPoint Presentation</vt:lpstr>
      <vt:lpstr>Dr. Alan Kwan, who holds a PhD in computational genomics from Washington University.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Carlie</dc:creator>
  <cp:lastModifiedBy>Administrator</cp:lastModifiedBy>
  <cp:revision>16</cp:revision>
  <dcterms:created xsi:type="dcterms:W3CDTF">2014-02-25T02:32:21Z</dcterms:created>
  <dcterms:modified xsi:type="dcterms:W3CDTF">2014-02-26T19:48:56Z</dcterms:modified>
</cp:coreProperties>
</file>