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260" r:id="rId5"/>
    <p:sldId id="261" r:id="rId6"/>
    <p:sldId id="262" r:id="rId7"/>
    <p:sldId id="267" r:id="rId8"/>
    <p:sldId id="269" r:id="rId9"/>
    <p:sldId id="26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79" d="100"/>
          <a:sy n="79" d="100"/>
        </p:scale>
        <p:origin x="-102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dirty="0" smtClean="0"/>
            <a:t>Thermostat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en-US" dirty="0" smtClean="0"/>
            <a:t>hypothermia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b="0" i="0" dirty="0" smtClean="0"/>
            <a:t>a device that automatically regulates temperature, or that activates a device when the temperature reaches a certain point.</a:t>
          </a:r>
          <a:endParaRPr lang="en-US" dirty="0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989E65B4-2495-4851-A332-C0206E5B5B8E}">
      <dgm:prSet/>
      <dgm:spPr/>
      <dgm:t>
        <a:bodyPr/>
        <a:lstStyle/>
        <a:p>
          <a:r>
            <a:rPr lang="en-US" b="0" i="0" dirty="0" smtClean="0"/>
            <a:t>the condition of having an abnormally low body temperature, typically one that is dangerously low</a:t>
          </a:r>
          <a:endParaRPr lang="en-US" dirty="0"/>
        </a:p>
      </dgm:t>
    </dgm:pt>
    <dgm:pt modelId="{11805D83-EF90-4356-A757-F3BA04281C02}" type="parTrans" cxnId="{E26B949E-4FCA-492C-BE70-8966D3199C89}">
      <dgm:prSet/>
      <dgm:spPr/>
      <dgm:t>
        <a:bodyPr/>
        <a:lstStyle/>
        <a:p>
          <a:endParaRPr lang="en-US"/>
        </a:p>
      </dgm:t>
    </dgm:pt>
    <dgm:pt modelId="{7496DA4F-CAEF-40B2-AD0B-473E554565A5}" type="sibTrans" cxnId="{E26B949E-4FCA-492C-BE70-8966D3199C89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7E2193B-A26D-46E8-A303-B9E403E971C9}" type="pres">
      <dgm:prSet presAssocID="{989E65B4-2495-4851-A332-C0206E5B5B8E}" presName="node" presStyleLbl="node1" presStyleIdx="3" presStyleCnt="4" custLinFactNeighborX="1716" custLinFactNeighborY="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B949E-4FCA-492C-BE70-8966D3199C89}" srcId="{B842BC11-90CF-49FF-8D61-E8A8AAFE1BB6}" destId="{989E65B4-2495-4851-A332-C0206E5B5B8E}" srcOrd="3" destOrd="0" parTransId="{11805D83-EF90-4356-A757-F3BA04281C02}" sibTransId="{7496DA4F-CAEF-40B2-AD0B-473E554565A5}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F9CC4CCC-83A1-40D7-8F55-21DD76242381}" type="presOf" srcId="{989E65B4-2495-4851-A332-C0206E5B5B8E}" destId="{47E2193B-A26D-46E8-A303-B9E403E971C9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D21E5910-D131-4AD5-9893-E229F51268ED}" type="presParOf" srcId="{068CCA7D-1404-4068-AB93-6968EFC37502}" destId="{47E2193B-A26D-46E8-A303-B9E403E971C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1335291" y="595"/>
          <a:ext cx="3351858" cy="2011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Thermostat</a:t>
          </a:r>
          <a:endParaRPr lang="en-US" sz="1800" kern="1200" dirty="0"/>
        </a:p>
      </dsp:txBody>
      <dsp:txXfrm>
        <a:off x="1335291" y="595"/>
        <a:ext cx="3351858" cy="2011114"/>
      </dsp:txXfrm>
    </dsp:sp>
    <dsp:sp modelId="{C593AB34-4B84-4F47-A09D-1663F9F71AFC}">
      <dsp:nvSpPr>
        <dsp:cNvPr id="0" name=""/>
        <dsp:cNvSpPr/>
      </dsp:nvSpPr>
      <dsp:spPr>
        <a:xfrm>
          <a:off x="5022334" y="595"/>
          <a:ext cx="3351858" cy="20111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hypothermia</a:t>
          </a:r>
          <a:endParaRPr lang="en-US" sz="1800" kern="1200" dirty="0"/>
        </a:p>
      </dsp:txBody>
      <dsp:txXfrm>
        <a:off x="5022334" y="595"/>
        <a:ext cx="3351858" cy="2011114"/>
      </dsp:txXfrm>
    </dsp:sp>
    <dsp:sp modelId="{917D3CD9-BA5B-404E-931F-223BF970C99B}">
      <dsp:nvSpPr>
        <dsp:cNvPr id="0" name=""/>
        <dsp:cNvSpPr/>
      </dsp:nvSpPr>
      <dsp:spPr>
        <a:xfrm>
          <a:off x="1335291" y="2346896"/>
          <a:ext cx="3351858" cy="20111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a device that automatically regulates temperature, or that activates a device when the temperature reaches a certain point.</a:t>
          </a:r>
          <a:endParaRPr lang="en-US" sz="1800" kern="1200" dirty="0"/>
        </a:p>
      </dsp:txBody>
      <dsp:txXfrm>
        <a:off x="1335291" y="2346896"/>
        <a:ext cx="3351858" cy="2011114"/>
      </dsp:txXfrm>
    </dsp:sp>
    <dsp:sp modelId="{47E2193B-A26D-46E8-A303-B9E403E971C9}">
      <dsp:nvSpPr>
        <dsp:cNvPr id="0" name=""/>
        <dsp:cNvSpPr/>
      </dsp:nvSpPr>
      <dsp:spPr>
        <a:xfrm>
          <a:off x="5079852" y="2347492"/>
          <a:ext cx="3351858" cy="2011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the condition of having an abnormally low body temperature, typically one that is dangerously low</a:t>
          </a:r>
          <a:endParaRPr lang="en-US" sz="1800" kern="1200" dirty="0"/>
        </a:p>
      </dsp:txBody>
      <dsp:txXfrm>
        <a:off x="5079852" y="2347492"/>
        <a:ext cx="3351858" cy="2011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5/19/2014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Roots Group 12 &amp;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Stereo, scope, thermo, gyro, son, </a:t>
            </a:r>
            <a:r>
              <a:rPr lang="en-US" dirty="0" err="1" smtClean="0"/>
              <a:t>corp</a:t>
            </a:r>
            <a:r>
              <a:rPr lang="en-US" dirty="0" smtClean="0"/>
              <a:t>, </a:t>
            </a:r>
            <a:r>
              <a:rPr lang="en-US" dirty="0" err="1" smtClean="0"/>
              <a:t>sangui</a:t>
            </a:r>
            <a:r>
              <a:rPr lang="en-US" dirty="0" smtClean="0"/>
              <a:t>, </a:t>
            </a:r>
            <a:r>
              <a:rPr lang="en-US" dirty="0" err="1" smtClean="0"/>
              <a:t>amat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= solid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Stereotype-</a:t>
            </a:r>
            <a:r>
              <a:rPr lang="en-US" dirty="0"/>
              <a:t> "printed by means of a solid </a:t>
            </a:r>
            <a:r>
              <a:rPr lang="en-US" dirty="0" smtClean="0"/>
              <a:t>plate,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from Greek </a:t>
            </a:r>
            <a:r>
              <a:rPr lang="en-US" i="1" dirty="0" smtClean="0"/>
              <a:t>stereos</a:t>
            </a:r>
            <a:r>
              <a:rPr lang="en-US" dirty="0" smtClean="0"/>
              <a:t> ‘solid’”</a:t>
            </a:r>
            <a:endParaRPr dirty="0"/>
          </a:p>
          <a:p>
            <a:endParaRPr lang="en-US" dirty="0" smtClean="0"/>
          </a:p>
          <a:p>
            <a:r>
              <a:rPr lang="en-US" dirty="0" smtClean="0"/>
              <a:t>Stereophonic- In sound </a:t>
            </a:r>
            <a:r>
              <a:rPr lang="en-US" dirty="0"/>
              <a:t>recording and </a:t>
            </a:r>
            <a:r>
              <a:rPr lang="en-US" dirty="0" smtClean="0"/>
              <a:t>reproduction when </a:t>
            </a:r>
            <a:r>
              <a:rPr lang="en-US" dirty="0"/>
              <a:t>using two or more channels of transmission </a:t>
            </a:r>
            <a:r>
              <a:rPr lang="en-US" dirty="0" smtClean="0"/>
              <a:t>are put together so </a:t>
            </a:r>
            <a:r>
              <a:rPr lang="en-US" dirty="0"/>
              <a:t>that the reproduced sound seems to surround the listener and to come from more than one source.</a:t>
            </a:r>
          </a:p>
          <a:p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75" y="168443"/>
            <a:ext cx="2543804" cy="32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= watch &amp;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Microscope- </a:t>
            </a:r>
            <a:r>
              <a:rPr lang="en-US" dirty="0"/>
              <a:t>an </a:t>
            </a:r>
            <a:r>
              <a:rPr lang="en-US" dirty="0" smtClean="0"/>
              <a:t>instrument </a:t>
            </a:r>
            <a:r>
              <a:rPr lang="en-US" dirty="0"/>
              <a:t>used for viewing very small objects, </a:t>
            </a:r>
            <a:r>
              <a:rPr lang="en-US" dirty="0" smtClean="0"/>
              <a:t>typically </a:t>
            </a:r>
            <a:r>
              <a:rPr lang="en-US" dirty="0"/>
              <a:t>magnified several hundred times.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79" y="3426578"/>
            <a:ext cx="1805489" cy="319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Horoscope-</a:t>
            </a:r>
            <a:r>
              <a:rPr lang="en-US" dirty="0"/>
              <a:t>a forecast of a person's future, </a:t>
            </a:r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dirty="0" smtClean="0"/>
              <a:t>positions </a:t>
            </a:r>
            <a:r>
              <a:rPr lang="en-US" dirty="0"/>
              <a:t>of the stars and planets at the time of that </a:t>
            </a:r>
            <a:r>
              <a:rPr lang="en-US" dirty="0" smtClean="0"/>
              <a:t>person's </a:t>
            </a:r>
            <a:r>
              <a:rPr lang="en-US" dirty="0"/>
              <a:t>birth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59" y="3817351"/>
            <a:ext cx="3735604" cy="294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Thermo= heat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3748265"/>
              </p:ext>
            </p:extLst>
          </p:nvPr>
        </p:nvGraphicFramePr>
        <p:xfrm>
          <a:off x="1239253" y="1681246"/>
          <a:ext cx="9709484" cy="4358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740800"/>
            <a:ext cx="3840480" cy="883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Gyro = Bend, curve, turn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049" y="2412521"/>
            <a:ext cx="3840480" cy="32062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Gyration-</a:t>
            </a:r>
            <a:r>
              <a:rPr lang="en-US" dirty="0"/>
              <a:t>a rapid movement in a circle or spiral; a whirling motion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Gyroscope- </a:t>
            </a:r>
            <a:r>
              <a:rPr lang="en-US" dirty="0"/>
              <a:t>a device consisting of a wheel or disk mounted so that it can spin rapidly about an axis </a:t>
            </a:r>
            <a:r>
              <a:rPr lang="en-US" dirty="0" smtClean="0"/>
              <a:t>to </a:t>
            </a:r>
            <a:r>
              <a:rPr lang="en-US" dirty="0"/>
              <a:t>provide stability or maintain a reference direction in navigation systems, automatic pilots, and stabilizers.</a:t>
            </a:r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3" y="1070810"/>
            <a:ext cx="5887453" cy="453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Amateur-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engaging or engaged in without payment; nonprofessional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Amiable-</a:t>
            </a:r>
            <a:r>
              <a:rPr lang="en-US" dirty="0"/>
              <a:t>having or displaying a friendly and pleasant manner.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66" y="1075322"/>
            <a:ext cx="4762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www.bocatc.org/blog/wp-content/uploads/2014/02/skiing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r="7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2158" y="5558589"/>
            <a:ext cx="298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</a:rPr>
              <a:t>Amat</a:t>
            </a:r>
            <a:r>
              <a:rPr lang="en-US" sz="2800" dirty="0" smtClean="0">
                <a:solidFill>
                  <a:srgbClr val="00B0F0"/>
                </a:solidFill>
              </a:rPr>
              <a:t> = love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Corporal</a:t>
            </a:r>
          </a:p>
          <a:p>
            <a:r>
              <a:rPr lang="en-US" dirty="0"/>
              <a:t>a low-ranking noncommissioned officer in the armed forces, in particular (in the US Army)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b="1" dirty="0" smtClean="0"/>
              <a:t>Corpulent</a:t>
            </a:r>
          </a:p>
          <a:p>
            <a:r>
              <a:rPr lang="en-US" b="1" dirty="0" smtClean="0"/>
              <a:t>overweight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5611" y="160603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Corp = body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r="14572"/>
          <a:stretch/>
        </p:blipFill>
        <p:spPr bwMode="auto">
          <a:xfrm>
            <a:off x="6569241" y="1046747"/>
            <a:ext cx="4776537" cy="321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84" y="842211"/>
            <a:ext cx="4307306" cy="351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4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3610" y="5018001"/>
            <a:ext cx="3320715" cy="16474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Sanguine-</a:t>
            </a:r>
          </a:p>
          <a:p>
            <a:r>
              <a:rPr lang="en-US" dirty="0"/>
              <a:t>optimistic or positive, especially in an apparently bad or difficult situation</a:t>
            </a:r>
          </a:p>
          <a:p>
            <a:r>
              <a:rPr lang="en-US" dirty="0">
                <a:solidFill>
                  <a:srgbClr val="FF0000"/>
                </a:solidFill>
              </a:rPr>
              <a:t>a blood-red color.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1986864"/>
          </a:xfrm>
        </p:spPr>
        <p:txBody>
          <a:bodyPr/>
          <a:lstStyle/>
          <a:p>
            <a:r>
              <a:rPr lang="en-US" dirty="0"/>
              <a:t>Sangria-a beverage from Spain and Portugal that consists of wine, chopped fruit, a sweetener, and a small amount of added brandy.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en-US" dirty="0" smtClean="0"/>
              <a:t>Sanguinary-</a:t>
            </a:r>
            <a:r>
              <a:rPr lang="en-US" dirty="0"/>
              <a:t>involving or causing much bloodshed.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41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5" b="867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2979" y="216568"/>
            <a:ext cx="33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Sangui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= Blood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://2.bp.blogspot.com/-o0yejCPMALg/UMpO3jd6BxI/AAAAAAAAAwY/YqZX3MDVIw8/s320/macbeth.jpg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 r="42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71" y="529388"/>
            <a:ext cx="3903829" cy="782053"/>
          </a:xfrm>
        </p:spPr>
        <p:txBody>
          <a:bodyPr/>
          <a:lstStyle/>
          <a:p>
            <a:r>
              <a:rPr lang="en-US" dirty="0" smtClean="0"/>
              <a:t>Son = sound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1744579"/>
            <a:ext cx="6858002" cy="454793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Unison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 sounds uttered simultaneously.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Sonnet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 poem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with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fourteen lines using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formal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rhyme schemes,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typically with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ten syllables per line.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287</Words>
  <Application>Microsoft Office PowerPoint</Application>
  <PresentationFormat>Custom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TS103431377</vt:lpstr>
      <vt:lpstr>Roots Group 12 &amp; 13</vt:lpstr>
      <vt:lpstr>Stereo = solid</vt:lpstr>
      <vt:lpstr>scope = watch &amp; See</vt:lpstr>
      <vt:lpstr>Thermo= heat </vt:lpstr>
      <vt:lpstr>Gyro = Bend, curve, turn</vt:lpstr>
      <vt:lpstr>PowerPoint Presentation</vt:lpstr>
      <vt:lpstr>PowerPoint Presentation</vt:lpstr>
      <vt:lpstr>PowerPoint Presentation</vt:lpstr>
      <vt:lpstr>Son = sound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2014-05-15T19:47:11Z</dcterms:created>
  <dcterms:modified xsi:type="dcterms:W3CDTF">2014-05-19T13:48:20Z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